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sldIdLst>
    <p:sldId id="283" r:id="rId2"/>
    <p:sldId id="260" r:id="rId3"/>
    <p:sldId id="282" r:id="rId4"/>
    <p:sldId id="261" r:id="rId5"/>
    <p:sldId id="270" r:id="rId6"/>
    <p:sldId id="271" r:id="rId7"/>
    <p:sldId id="272" r:id="rId8"/>
    <p:sldId id="27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1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5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92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7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96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3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7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8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8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87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6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1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644B-4A7D-4B1C-8E1E-4CC0D77FDE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C4A9B-D7CC-4EB8-A127-53F8CFB5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6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Focus upon </a:t>
            </a:r>
            <a:r>
              <a:rPr lang="en-GB" b="1" dirty="0">
                <a:latin typeface="+mj-lt"/>
              </a:rPr>
              <a:t>effective</a:t>
            </a:r>
            <a:r>
              <a:rPr lang="en-GB" dirty="0">
                <a:latin typeface="+mj-lt"/>
              </a:rPr>
              <a:t> and </a:t>
            </a:r>
            <a:r>
              <a:rPr lang="en-GB" b="1" dirty="0">
                <a:latin typeface="+mj-lt"/>
              </a:rPr>
              <a:t>appropriate</a:t>
            </a:r>
            <a:r>
              <a:rPr lang="en-GB" dirty="0">
                <a:latin typeface="+mj-lt"/>
              </a:rPr>
              <a:t> use of </a:t>
            </a:r>
            <a:r>
              <a:rPr lang="en-GB" dirty="0" smtClean="0">
                <a:latin typeface="+mj-lt"/>
              </a:rPr>
              <a:t>vocabulary.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Children use thesauruses to ‘up-level’ </a:t>
            </a:r>
            <a:r>
              <a:rPr lang="en-GB" dirty="0" smtClean="0">
                <a:latin typeface="+mj-lt"/>
              </a:rPr>
              <a:t>vocabulary.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National Curriculum expects year </a:t>
            </a:r>
            <a:r>
              <a:rPr lang="en-GB" dirty="0" smtClean="0">
                <a:latin typeface="+mj-lt"/>
              </a:rPr>
              <a:t>4 </a:t>
            </a:r>
            <a:r>
              <a:rPr lang="en-GB" dirty="0">
                <a:latin typeface="+mj-lt"/>
              </a:rPr>
              <a:t>pupils to understand grammatical terminology, identify and use in their </a:t>
            </a:r>
            <a:r>
              <a:rPr lang="en-GB" dirty="0" smtClean="0">
                <a:latin typeface="+mj-lt"/>
              </a:rPr>
              <a:t>writing. 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+mj-lt"/>
              </a:rPr>
              <a:t>      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568" y="3952489"/>
            <a:ext cx="2892138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Fronted adverbials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41" y="3952489"/>
            <a:ext cx="192713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Prepositions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7" y="4874603"/>
            <a:ext cx="200247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Conjunctions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8702" y="4874602"/>
            <a:ext cx="211949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Noun phrases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1193" y="4883322"/>
            <a:ext cx="1042273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Tense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8628" y="5793695"/>
            <a:ext cx="1386918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Adverbs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0617" y="6009038"/>
            <a:ext cx="173797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15665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25"/>
    </mc:Choice>
    <mc:Fallback xmlns="">
      <p:transition spd="slow" advTm="362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665"/>
            <a:ext cx="9162011" cy="504325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Children complete a times table challenge daily, assessing their progress and understanding.</a:t>
            </a:r>
          </a:p>
          <a:p>
            <a:endParaRPr lang="en-GB" dirty="0" smtClean="0"/>
          </a:p>
          <a:p>
            <a:r>
              <a:rPr lang="en-GB" dirty="0" smtClean="0"/>
              <a:t>The times tables they are currently using are the ones they should be practising at home – The children will know what this is!</a:t>
            </a:r>
          </a:p>
          <a:p>
            <a:endParaRPr lang="en-GB" dirty="0" smtClean="0"/>
          </a:p>
          <a:p>
            <a:r>
              <a:rPr lang="en-GB" dirty="0" smtClean="0"/>
              <a:t>They will also complete the 99 Club challenge weekly, and a multiplication grid every half-term – This challenges their rapid recall of </a:t>
            </a:r>
            <a:r>
              <a:rPr lang="en-GB" i="1" dirty="0" smtClean="0"/>
              <a:t>all </a:t>
            </a:r>
            <a:r>
              <a:rPr lang="en-GB" dirty="0" smtClean="0"/>
              <a:t>times tables and division facts.</a:t>
            </a:r>
          </a:p>
          <a:p>
            <a:endParaRPr lang="en-GB" dirty="0" smtClean="0"/>
          </a:p>
          <a:p>
            <a:r>
              <a:rPr lang="en-GB" dirty="0" smtClean="0"/>
              <a:t>Year 4 children are expected to know multiplication and division facts up to their 12 times tables.</a:t>
            </a:r>
          </a:p>
          <a:p>
            <a:endParaRPr lang="en-GB" dirty="0" smtClean="0"/>
          </a:p>
          <a:p>
            <a:r>
              <a:rPr lang="en-GB" dirty="0" smtClean="0"/>
              <a:t>This is the first year group to receive the new statutory times table assessment, following the postponement in the summer term due to school closures.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16"/>
    </mc:Choice>
    <mc:Fallback xmlns="">
      <p:transition spd="slow" advTm="69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 times tables on Purple Mash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1" y="1930400"/>
            <a:ext cx="3926494" cy="427458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in Year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8901"/>
            <a:ext cx="8596668" cy="3880773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Addition and subtraction  in Year 4</a:t>
            </a:r>
          </a:p>
          <a:p>
            <a:pPr marL="0" indent="0">
              <a:buNone/>
            </a:pPr>
            <a:r>
              <a:rPr lang="en-GB" dirty="0" smtClean="0"/>
              <a:t>Pupils should be taught to: </a:t>
            </a:r>
          </a:p>
          <a:p>
            <a:r>
              <a:rPr lang="en-GB" dirty="0" smtClean="0"/>
              <a:t>add and subtract numbers with up to 4 digits using the efficient written methods of columnar addition and subtraction where appropriate. </a:t>
            </a:r>
          </a:p>
          <a:p>
            <a:endParaRPr lang="en-GB" dirty="0" smtClean="0"/>
          </a:p>
          <a:p>
            <a:r>
              <a:rPr lang="en-GB" dirty="0" smtClean="0"/>
              <a:t>estimate and use inverse operations to check answers to a calculation. </a:t>
            </a:r>
          </a:p>
          <a:p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olve addition and subtraction two-step problems in contexts, deciding which operations and methods to use and why.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0"/>
    </mc:Choice>
    <mc:Fallback xmlns="">
      <p:transition spd="slow" advTm="38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910" y="50004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    354 + 576 =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930</a:t>
            </a:r>
          </a:p>
          <a:p>
            <a:r>
              <a:rPr lang="en-GB" sz="4000" dirty="0" smtClean="0">
                <a:solidFill>
                  <a:srgbClr val="0000CC"/>
                </a:solidFill>
                <a:latin typeface="Comic Sans MS" pitchFamily="66" charset="0"/>
              </a:rPr>
              <a:t>     </a:t>
            </a:r>
            <a:endParaRPr lang="en-GB" sz="4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3528" y="1668981"/>
            <a:ext cx="35004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   354 </a:t>
            </a:r>
          </a:p>
          <a:p>
            <a:r>
              <a:rPr lang="en-GB" sz="4000" baseline="-25000" dirty="0">
                <a:latin typeface="Comic Sans MS" pitchFamily="66" charset="0"/>
              </a:rPr>
              <a:t>+</a:t>
            </a:r>
            <a:r>
              <a:rPr lang="en-GB" sz="4000" dirty="0">
                <a:latin typeface="Comic Sans MS" pitchFamily="66" charset="0"/>
              </a:rPr>
              <a:t>  576</a:t>
            </a:r>
          </a:p>
          <a:p>
            <a:r>
              <a:rPr lang="en-GB" sz="4000" dirty="0">
                <a:latin typeface="Comic Sans MS" pitchFamily="66" charset="0"/>
              </a:rPr>
              <a:t>   930</a:t>
            </a:r>
          </a:p>
          <a:p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       1  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57193" y="3557445"/>
            <a:ext cx="135732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28051" y="2909373"/>
            <a:ext cx="135732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cfs22.simplicdn.net/blog/wp-content/uploads/2011/11/pmp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36" y="4536289"/>
            <a:ext cx="1443514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1904" y="544522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dirty="0">
                <a:solidFill>
                  <a:srgbClr val="0000CC"/>
                </a:solidFill>
                <a:latin typeface="Comic Sans MS" pitchFamily="66" charset="0"/>
              </a:rPr>
              <a:t>E = 350 + 580 = 930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6"/>
    </mc:Choice>
    <mc:Fallback xmlns="">
      <p:transition spd="slow" advTm="1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062" y="563433"/>
            <a:ext cx="8511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    </a:t>
            </a:r>
            <a:r>
              <a:rPr lang="en-GB" sz="4000" dirty="0">
                <a:latin typeface="Comic Sans MS" panose="030F0702030302020204" pitchFamily="66" charset="0"/>
              </a:rPr>
              <a:t>572 –  243 =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9" name="Picture 2" descr="http://cfs22.simplicdn.net/blog/wp-content/uploads/2011/11/pmp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8" y="500042"/>
            <a:ext cx="1443514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5561" y="1285861"/>
            <a:ext cx="2997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E: 570 – 240 = 330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846" y="2100435"/>
            <a:ext cx="2247900" cy="34385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6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1"/>
    </mc:Choice>
    <mc:Fallback xmlns="">
      <p:transition spd="slow" advTm="14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Multiplication and division in Year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50484" cy="468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Pupils should be taught to: </a:t>
            </a:r>
          </a:p>
          <a:p>
            <a:r>
              <a:rPr lang="en-GB" dirty="0" smtClean="0"/>
              <a:t> recall multiplication and division facts for multiplication tables up to 12 × 12.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use place value, known and derived facts to multiply and divide mentally, including: multiplying by 0 and 1; dividing by 1; multiplying together three numbers. </a:t>
            </a:r>
          </a:p>
          <a:p>
            <a:endParaRPr lang="en-GB" dirty="0" smtClean="0"/>
          </a:p>
          <a:p>
            <a:r>
              <a:rPr lang="en-GB" dirty="0" smtClean="0"/>
              <a:t> recognise and use factor pairs and commutativity in mental calculations. </a:t>
            </a:r>
          </a:p>
          <a:p>
            <a:endParaRPr lang="en-GB" dirty="0" smtClean="0"/>
          </a:p>
          <a:p>
            <a:r>
              <a:rPr lang="en-GB" dirty="0" smtClean="0"/>
              <a:t> multiply two-digit and three-digit numbers by a one-digit number using formal written layout.</a:t>
            </a:r>
          </a:p>
          <a:p>
            <a:endParaRPr lang="en-GB" dirty="0" smtClean="0"/>
          </a:p>
          <a:p>
            <a:r>
              <a:rPr lang="en-GB" dirty="0" smtClean="0"/>
              <a:t>Solve problems involving multiplying and adding, including using the distributive law and harder multiplication problems such as which n objects are connected to m objects.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4"/>
    </mc:Choice>
    <mc:Fallback xmlns="">
      <p:transition spd="slow" advTm="59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8" y="99889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42 x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34097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Grid method (Multiplication)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0239" y="1988841"/>
            <a:ext cx="107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540" y="1988841"/>
            <a:ext cx="107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0324" y="2545741"/>
            <a:ext cx="107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63552" y="2545740"/>
            <a:ext cx="2880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7202" y="3008856"/>
            <a:ext cx="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91745" y="3008856"/>
            <a:ext cx="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70238" y="2545741"/>
            <a:ext cx="107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4540" y="2545741"/>
            <a:ext cx="107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4133" y="3645540"/>
            <a:ext cx="23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120 + 6 = 126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2638" y="998893"/>
            <a:ext cx="298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= 126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864984" y="1988841"/>
            <a:ext cx="26" cy="1347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49571" y="1988841"/>
            <a:ext cx="26" cy="1347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12024" y="332657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Bus-stop (Long/short division)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1955" y="99889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96 ÷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2064" y="2278614"/>
            <a:ext cx="5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248129" y="2276872"/>
            <a:ext cx="1074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32105" y="2864840"/>
            <a:ext cx="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0916" y="2278069"/>
            <a:ext cx="87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77066" y="998893"/>
            <a:ext cx="149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= </a:t>
            </a:r>
            <a:r>
              <a:rPr lang="en-GB" sz="3600" dirty="0" smtClean="0"/>
              <a:t>24</a:t>
            </a:r>
            <a:endParaRPr lang="en-GB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7248128" y="2276873"/>
            <a:ext cx="0" cy="552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48128" y="1702550"/>
            <a:ext cx="5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77446" y="2201668"/>
            <a:ext cx="39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8031" y="1702550"/>
            <a:ext cx="5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4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4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0"/>
    </mc:Choice>
    <mc:Fallback xmlns="">
      <p:transition spd="slow" advTm="22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4" grpId="0"/>
      <p:bldP spid="15" grpId="0"/>
      <p:bldP spid="16" grpId="0"/>
      <p:bldP spid="17" grpId="0"/>
      <p:bldP spid="24" grpId="0"/>
      <p:bldP spid="27" grpId="0"/>
      <p:bldP spid="30" grpId="0"/>
      <p:bldP spid="34" grpId="0"/>
      <p:bldP spid="37" grpId="0"/>
      <p:bldP spid="44" grpId="0"/>
      <p:bldP spid="45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Currently we encourage children to read, learn their times tables and their spellings at home each week.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Further into this half term we will also be setting a Purple Mash activity for the children to complete at home, linked to an area of study in the wider curriculum.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will replace the A4 sheet of activities that you will have received half termly in previous year groups.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you are unable to access the internet at home, please speak to your child’s class teacher. 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36"/>
    </mc:Choice>
    <mc:Fallback xmlns="">
      <p:transition spd="slow" advTm="92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1.5|1.4|4|1|2.4|1.1|1.8|1|0.8|1.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515</Words>
  <Application>Microsoft Office PowerPoint</Application>
  <PresentationFormat>Widescreen</PresentationFormat>
  <Paragraphs>76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Facet</vt:lpstr>
      <vt:lpstr>Vocabulary</vt:lpstr>
      <vt:lpstr>Times tables</vt:lpstr>
      <vt:lpstr>Practise times tables on Purple Mash</vt:lpstr>
      <vt:lpstr>Maths in Year 4</vt:lpstr>
      <vt:lpstr>PowerPoint Presentation</vt:lpstr>
      <vt:lpstr>PowerPoint Presentation</vt:lpstr>
      <vt:lpstr>Multiplication and division in Year 4</vt:lpstr>
      <vt:lpstr>PowerPoint Presentation</vt:lpstr>
      <vt:lpstr>Home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evening Welcome to Year 4!</dc:title>
  <dc:creator>mp333</dc:creator>
  <cp:lastModifiedBy>Matthew Parker</cp:lastModifiedBy>
  <cp:revision>48</cp:revision>
  <dcterms:created xsi:type="dcterms:W3CDTF">2019-09-16T15:38:11Z</dcterms:created>
  <dcterms:modified xsi:type="dcterms:W3CDTF">2020-09-21T14:42:55Z</dcterms:modified>
</cp:coreProperties>
</file>